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Roboto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42" d="100"/>
          <a:sy n="142" d="100"/>
        </p:scale>
        <p:origin x="-108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2284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e61c9a6490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e61c9a6490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e61c9a6490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e61c9a6490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e61c23589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e61c23589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e61c9a649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e61c9a649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e61c9a649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e61c9a649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e61c9a649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e61c9a649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e61c9a649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e61c9a649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e61c9a649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e61c9a649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e61c9a6490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e61c9a6490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e61c9a6490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e61c9a6490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ogomotywa.edu.pl/gryzienie-odgryzanie-i-zucie-niezbedna-triada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5E8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322729"/>
            <a:ext cx="8520600" cy="153968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6190"/>
              <a:buFont typeface="Arial"/>
              <a:buNone/>
            </a:pPr>
            <a:r>
              <a:rPr lang="pl" sz="4200" dirty="0"/>
              <a:t>Profilaktyka wad wymowy u dzieci </a:t>
            </a:r>
            <a:r>
              <a:rPr lang="pl" sz="4200" dirty="0" smtClean="0"/>
              <a:t> </a:t>
            </a:r>
            <a:endParaRPr sz="42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/>
              <a:t>naturalne sposoby na prawidłowy rozwój narządów </a:t>
            </a:r>
            <a:r>
              <a:rPr lang="pl" dirty="0" smtClean="0"/>
              <a:t>artykulacyjnych.</a:t>
            </a:r>
            <a:endParaRPr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89" y="995082"/>
            <a:ext cx="2667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600" b="1" dirty="0">
                <a:solidFill>
                  <a:srgbClr val="666666"/>
                </a:solidFill>
                <a:latin typeface="+mj-lt"/>
                <a:ea typeface="Roboto"/>
                <a:cs typeface="Roboto"/>
                <a:sym typeface="Roboto"/>
              </a:rPr>
              <a:t>Konsekwencje braku umiejętności gryzienia i żucia:</a:t>
            </a:r>
            <a:endParaRPr sz="1600" b="1" dirty="0">
              <a:solidFill>
                <a:srgbClr val="666666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57200" lvl="0" indent="-314325" algn="just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50"/>
              <a:buFont typeface="Roboto"/>
              <a:buChar char="-"/>
            </a:pPr>
            <a:r>
              <a:rPr lang="pl" sz="1600" dirty="0">
                <a:solidFill>
                  <a:srgbClr val="666666"/>
                </a:solidFill>
                <a:latin typeface="+mj-lt"/>
                <a:ea typeface="Roboto"/>
                <a:cs typeface="Roboto"/>
                <a:sym typeface="Roboto"/>
              </a:rPr>
              <a:t>obniżenie napięcia mięśniowego w obrębie warg, języka i policzków,</a:t>
            </a:r>
            <a:endParaRPr sz="1600" dirty="0">
              <a:solidFill>
                <a:srgbClr val="666666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57200" lvl="0" indent="-314325" algn="just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50"/>
              <a:buFont typeface="Roboto"/>
              <a:buChar char="-"/>
            </a:pPr>
            <a:r>
              <a:rPr lang="pl" sz="1600" dirty="0">
                <a:solidFill>
                  <a:srgbClr val="666666"/>
                </a:solidFill>
                <a:latin typeface="+mj-lt"/>
                <a:ea typeface="Roboto"/>
                <a:cs typeface="Roboto"/>
                <a:sym typeface="Roboto"/>
              </a:rPr>
              <a:t>nieprawidłowo rozwinięte uzębienie,</a:t>
            </a:r>
            <a:endParaRPr sz="1600" dirty="0">
              <a:solidFill>
                <a:srgbClr val="666666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57200" lvl="0" indent="-314325" algn="just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50"/>
              <a:buFont typeface="Roboto"/>
              <a:buChar char="-"/>
            </a:pPr>
            <a:r>
              <a:rPr lang="pl" sz="1600" dirty="0">
                <a:solidFill>
                  <a:srgbClr val="666666"/>
                </a:solidFill>
                <a:latin typeface="+mj-lt"/>
                <a:ea typeface="Roboto"/>
                <a:cs typeface="Roboto"/>
                <a:sym typeface="Roboto"/>
              </a:rPr>
              <a:t>nadwrażliwość jamy ustnej, </a:t>
            </a:r>
            <a:endParaRPr sz="1600" dirty="0">
              <a:solidFill>
                <a:srgbClr val="666666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57200" lvl="0" indent="-314325" algn="just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50"/>
              <a:buFont typeface="Roboto"/>
              <a:buChar char="-"/>
            </a:pPr>
            <a:r>
              <a:rPr lang="pl" sz="1600" dirty="0">
                <a:solidFill>
                  <a:srgbClr val="666666"/>
                </a:solidFill>
                <a:latin typeface="+mj-lt"/>
                <a:ea typeface="Roboto"/>
                <a:cs typeface="Roboto"/>
                <a:sym typeface="Roboto"/>
              </a:rPr>
              <a:t>częsty odruch wymiotny,</a:t>
            </a:r>
            <a:endParaRPr sz="1600" dirty="0">
              <a:solidFill>
                <a:srgbClr val="666666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57200" lvl="0" indent="-314325" algn="just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50"/>
              <a:buFont typeface="Roboto"/>
              <a:buChar char="-"/>
            </a:pPr>
            <a:r>
              <a:rPr lang="pl" sz="1600" dirty="0">
                <a:solidFill>
                  <a:srgbClr val="666666"/>
                </a:solidFill>
                <a:latin typeface="+mj-lt"/>
                <a:ea typeface="Roboto"/>
                <a:cs typeface="Roboto"/>
                <a:sym typeface="Roboto"/>
              </a:rPr>
              <a:t>wady zgryzu,</a:t>
            </a:r>
            <a:endParaRPr sz="1600" dirty="0">
              <a:solidFill>
                <a:srgbClr val="666666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57200" lvl="0" indent="-314325" algn="just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50"/>
              <a:buFont typeface="Roboto"/>
              <a:buChar char="-"/>
            </a:pPr>
            <a:r>
              <a:rPr lang="pl" sz="1600" dirty="0">
                <a:solidFill>
                  <a:srgbClr val="666666"/>
                </a:solidFill>
                <a:latin typeface="+mj-lt"/>
                <a:ea typeface="Roboto"/>
                <a:cs typeface="Roboto"/>
                <a:sym typeface="Roboto"/>
              </a:rPr>
              <a:t>infantylne połykanie,</a:t>
            </a:r>
            <a:endParaRPr sz="1600" dirty="0">
              <a:solidFill>
                <a:srgbClr val="666666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57200" lvl="0" indent="-314325" algn="just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50"/>
              <a:buFont typeface="Roboto"/>
              <a:buChar char="-"/>
            </a:pPr>
            <a:r>
              <a:rPr lang="pl" sz="1600" dirty="0">
                <a:solidFill>
                  <a:srgbClr val="666666"/>
                </a:solidFill>
                <a:latin typeface="+mj-lt"/>
                <a:ea typeface="Roboto"/>
                <a:cs typeface="Roboto"/>
                <a:sym typeface="Roboto"/>
              </a:rPr>
              <a:t>częste wady wymowy.</a:t>
            </a:r>
            <a:endParaRPr sz="1600" dirty="0">
              <a:solidFill>
                <a:srgbClr val="666666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744" y="2571750"/>
            <a:ext cx="282892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600" b="1" dirty="0">
                <a:solidFill>
                  <a:srgbClr val="FF0000"/>
                </a:solidFill>
                <a:latin typeface="+mn-lt"/>
                <a:ea typeface="Roboto"/>
                <a:cs typeface="Roboto"/>
                <a:sym typeface="Roboto"/>
              </a:rPr>
              <a:t>Co powinno niepokoić rodzica przedszkolaka</a:t>
            </a:r>
            <a:r>
              <a:rPr lang="pl" sz="1600" b="1" dirty="0" smtClean="0">
                <a:solidFill>
                  <a:srgbClr val="FF0000"/>
                </a:solidFill>
                <a:latin typeface="+mn-lt"/>
                <a:ea typeface="Roboto"/>
                <a:cs typeface="Roboto"/>
                <a:sym typeface="Roboto"/>
              </a:rPr>
              <a:t>: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 dirty="0">
              <a:solidFill>
                <a:srgbClr val="666666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457200" lvl="0" indent="-314325" algn="just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50"/>
              <a:buFont typeface="Roboto"/>
              <a:buChar char="-"/>
            </a:pPr>
            <a:r>
              <a:rPr lang="pl" sz="1600" dirty="0">
                <a:solidFill>
                  <a:srgbClr val="666666"/>
                </a:solidFill>
                <a:latin typeface="+mn-lt"/>
                <a:ea typeface="Roboto"/>
                <a:cs typeface="Roboto"/>
                <a:sym typeface="Roboto"/>
              </a:rPr>
              <a:t>często otwarta buzia,</a:t>
            </a:r>
            <a:endParaRPr sz="1600" dirty="0">
              <a:solidFill>
                <a:srgbClr val="666666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457200" lvl="0" indent="-314325" algn="just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50"/>
              <a:buFont typeface="Roboto"/>
              <a:buChar char="-"/>
            </a:pPr>
            <a:r>
              <a:rPr lang="pl" sz="1600" dirty="0">
                <a:solidFill>
                  <a:srgbClr val="666666"/>
                </a:solidFill>
                <a:latin typeface="+mn-lt"/>
                <a:ea typeface="Roboto"/>
                <a:cs typeface="Roboto"/>
                <a:sym typeface="Roboto"/>
              </a:rPr>
              <a:t>brak reakcji na wołanie dziecka,</a:t>
            </a:r>
            <a:endParaRPr sz="1600" dirty="0">
              <a:solidFill>
                <a:srgbClr val="666666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457200" lvl="0" indent="-314325" algn="just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50"/>
              <a:buFont typeface="Roboto"/>
              <a:buChar char="-"/>
            </a:pPr>
            <a:r>
              <a:rPr lang="pl" sz="1600" dirty="0">
                <a:solidFill>
                  <a:srgbClr val="666666"/>
                </a:solidFill>
                <a:latin typeface="+mn-lt"/>
                <a:ea typeface="Roboto"/>
                <a:cs typeface="Roboto"/>
                <a:sym typeface="Roboto"/>
              </a:rPr>
              <a:t>wystający język, nieprawidłowo rosnące zęby, wysklepione podniebienie,</a:t>
            </a:r>
            <a:endParaRPr sz="1600" dirty="0">
              <a:solidFill>
                <a:srgbClr val="666666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457200" lvl="0" indent="-314325" algn="just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50"/>
              <a:buFont typeface="Roboto"/>
              <a:buChar char="-"/>
            </a:pPr>
            <a:r>
              <a:rPr lang="pl" sz="1600" dirty="0">
                <a:solidFill>
                  <a:srgbClr val="666666"/>
                </a:solidFill>
                <a:latin typeface="+mn-lt"/>
                <a:ea typeface="Roboto"/>
                <a:cs typeface="Roboto"/>
                <a:sym typeface="Roboto"/>
              </a:rPr>
              <a:t>“luźne”, lub zbyt napięte policzki.</a:t>
            </a:r>
            <a:endParaRPr sz="1600" dirty="0">
              <a:solidFill>
                <a:srgbClr val="666666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025" y="2849937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11700" y="618566"/>
            <a:ext cx="8520600" cy="3950310"/>
          </a:xfrm>
        </p:spPr>
        <p:txBody>
          <a:bodyPr/>
          <a:lstStyle/>
          <a:p>
            <a:pPr marL="114300" indent="0">
              <a:buNone/>
            </a:pPr>
            <a:r>
              <a:rPr lang="pl-PL" dirty="0" smtClean="0"/>
              <a:t>Jak to zwykle bywa najważniejsza jest profilaktyka i uświadomienie sobie jak ważna jest prawidłowa opieka nad dzieckiem od chwili jego narodzin. </a:t>
            </a:r>
          </a:p>
          <a:p>
            <a:pPr marL="114300" indent="0">
              <a:buNone/>
            </a:pPr>
            <a:r>
              <a:rPr lang="pl-PL" dirty="0" smtClean="0"/>
              <a:t>Opieka, które zagwarantuje dziecku prawidłowy rozwój narządów artykulacyjnych, uświadomienie sobie jak ważne są poprawne wzorce mowy i jaką rolę na mowę dziecka ma spożywanie produktów spożywczych w ich naturalnej formie.</a:t>
            </a:r>
          </a:p>
          <a:p>
            <a:pPr marL="114300" indent="0">
              <a:buNone/>
            </a:pPr>
            <a:endParaRPr lang="pl-P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449" y="2501154"/>
            <a:ext cx="2476780" cy="221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8546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79842"/>
            <a:ext cx="8520600" cy="13455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smtClean="0"/>
              <a:t>                                                   </a:t>
            </a:r>
            <a:endParaRPr dirty="0"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425388"/>
            <a:ext cx="8520600" cy="31435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2000" dirty="0">
                <a:solidFill>
                  <a:schemeClr val="dk1"/>
                </a:solidFill>
              </a:rPr>
              <a:t>Mowa jest podstawową i najważniejszą formą komunikacji między ludźmi, jest także podstawą w kształtowaniu osobowości dziecka. Rozumienie mowy wpływa na stopień poznania otaczającego świata, a umiejętność mówienia pozwala wyrazić swoje potrzeby i emocje. Zaniedbywanie mowy związane jest z wieloma negatywnymi skutkami: dziecko jest niezrozumiałe przez obce osoby, co prowadzi do frustracji, buntu, agresji, lub wycofania i nieśmiałości. Wadliwa wymowa wpływa na cały proces uczenia się: dziecko pisze tak jak mówi (skoła, capka itp), nie opanuje umiejętności szybkiego czytania ze zrozumieniem.</a:t>
            </a:r>
            <a:endParaRPr sz="2000" dirty="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38" y="79839"/>
            <a:ext cx="1701892" cy="134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9584"/>
            <a:ext cx="3223370" cy="1406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988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lang="pl" sz="1400" b="1" dirty="0"/>
              <a:t>Prawidłowy rozwój mowy zależy od wielu czynników: </a:t>
            </a:r>
            <a:r>
              <a:rPr lang="pl" sz="1400" b="1" dirty="0" smtClean="0"/>
              <a:t/>
            </a:r>
            <a:br>
              <a:rPr lang="pl" sz="1400" b="1" dirty="0" smtClean="0"/>
            </a:br>
            <a:r>
              <a:rPr lang="pl" sz="1400" b="1" dirty="0" smtClean="0"/>
              <a:t>- </a:t>
            </a:r>
            <a:r>
              <a:rPr lang="pl" sz="1400" b="1" dirty="0" smtClean="0"/>
              <a:t>od </a:t>
            </a:r>
            <a:r>
              <a:rPr lang="pl" sz="1400" b="1" dirty="0"/>
              <a:t>funkcjonowania ośrodkowego układu nerwowego, </a:t>
            </a:r>
            <a:r>
              <a:rPr lang="pl" sz="1400" b="1" dirty="0" smtClean="0"/>
              <a:t>- budowy </a:t>
            </a:r>
            <a:r>
              <a:rPr lang="pl" sz="1400" b="1" dirty="0"/>
              <a:t>narządów mowy i </a:t>
            </a:r>
            <a:r>
              <a:rPr lang="pl" sz="1400" b="1" dirty="0" smtClean="0"/>
              <a:t>słuchu,</a:t>
            </a:r>
            <a:br>
              <a:rPr lang="pl" sz="1400" b="1" dirty="0" smtClean="0"/>
            </a:br>
            <a:r>
              <a:rPr lang="pl" sz="1400" b="1" dirty="0" smtClean="0"/>
              <a:t> </a:t>
            </a:r>
            <a:r>
              <a:rPr lang="pl" sz="1400" b="1" dirty="0"/>
              <a:t>oraz </a:t>
            </a:r>
            <a:r>
              <a:rPr lang="pl" sz="1400" b="1" dirty="0" smtClean="0"/>
              <a:t>- środowiska</a:t>
            </a:r>
            <a:r>
              <a:rPr lang="pl" sz="1400" b="1" dirty="0"/>
              <a:t>, w którym dziecko się wychowuje. </a:t>
            </a:r>
            <a:endParaRPr sz="1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1304365"/>
            <a:ext cx="8520600" cy="32645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400" dirty="0">
                <a:solidFill>
                  <a:schemeClr val="dk1"/>
                </a:solidFill>
              </a:rPr>
              <a:t>Pierwszym profilaktycznym krokiem do kształtowania prawidłowej wymowy jest </a:t>
            </a:r>
            <a:r>
              <a:rPr lang="pl" sz="1400" b="1" dirty="0">
                <a:solidFill>
                  <a:srgbClr val="FF0000"/>
                </a:solidFill>
              </a:rPr>
              <a:t>karmienie,</a:t>
            </a:r>
            <a:r>
              <a:rPr lang="pl" sz="1400" b="1" dirty="0">
                <a:solidFill>
                  <a:schemeClr val="dk1"/>
                </a:solidFill>
              </a:rPr>
              <a:t> </a:t>
            </a:r>
            <a:r>
              <a:rPr lang="pl" sz="1400" dirty="0">
                <a:solidFill>
                  <a:schemeClr val="dk1"/>
                </a:solidFill>
              </a:rPr>
              <a:t>ponieważ za jedzenie odpowiadają te same mięśnie co za mówienie.</a:t>
            </a:r>
            <a:endParaRPr sz="1400" dirty="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400" b="1" dirty="0">
                <a:solidFill>
                  <a:srgbClr val="FF0000"/>
                </a:solidFill>
              </a:rPr>
              <a:t>Karmienie piersią jest najlepszym sposobem ćwiczenia narządów artykulacyjnych</a:t>
            </a:r>
            <a:r>
              <a:rPr lang="pl" sz="1400" dirty="0">
                <a:solidFill>
                  <a:schemeClr val="dk1"/>
                </a:solidFill>
              </a:rPr>
              <a:t>, gdy dziecko ssie, ruchy języka, żuchwy są takie same jak w trakcie artykulacji. Pokarm z piersi jest wydobywany i przesuwany za pomocą ruchów ssących i żujących. W trakcie karmienia piersią dziecko oddycha prawidłowo przez nos, ponieważ języczek podniebienny zamyka przejście do dróg oddechowych. W trakcie karmienia naturalnego noworodek przygląda się twarzy matki, zwłaszcza jej artykulatorom. W codziennych kontaktach, gdy matka przemawia do swojego maleństwa, otwiera ono usta i zamyka. </a:t>
            </a: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022" y="3390900"/>
            <a:ext cx="1743075" cy="1530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311700" y="1882588"/>
            <a:ext cx="8520600" cy="26862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600" dirty="0">
                <a:solidFill>
                  <a:schemeClr val="dk1"/>
                </a:solidFill>
              </a:rPr>
              <a:t>Przy </a:t>
            </a:r>
            <a:r>
              <a:rPr lang="pl" sz="1600" b="1" dirty="0">
                <a:solidFill>
                  <a:schemeClr val="dk1"/>
                </a:solidFill>
              </a:rPr>
              <a:t>karmieniu sztucznym</a:t>
            </a:r>
            <a:r>
              <a:rPr lang="pl" sz="1600" dirty="0">
                <a:solidFill>
                  <a:schemeClr val="dk1"/>
                </a:solidFill>
              </a:rPr>
              <a:t> natomiast język jest płaski, nie pracuje czubek języka - pracuje natomiast żuchwa, która wyciska mleko ze smoczka. W trakcie karmienia sztucznego, maleństwo musi przerwać ssanie, aby nabrać powietrza. Tylna część mięśni artykulacyjnych opada, dziecko oddycha przez usta i przyzwyczaja się do takiego sposobu oddychania. Niemowlę karmione sztucznie ma bardziej wiotki, płasko ułożony język i wiotkie wargi. Pionizacja języka jest u niego dużo słabsza, niż u dziecka karmionego naturalnie. U dzieci karmionych butelką słabiej rozwijają się zatoki szczękowe i zdarza się, że zostaje zbyt mało miejsca dla zębów stałych. Częściej powstają u nich wady zgryzu. 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28" y="401170"/>
            <a:ext cx="1743075" cy="1353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492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 smtClean="0"/>
              <a:t>Rozszerzanie </a:t>
            </a:r>
            <a:r>
              <a:rPr lang="pl" dirty="0"/>
              <a:t>diety.</a:t>
            </a:r>
            <a:endParaRPr dirty="0"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311700" y="914400"/>
            <a:ext cx="8520600" cy="39601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400" dirty="0">
                <a:solidFill>
                  <a:schemeClr val="dk1"/>
                </a:solidFill>
              </a:rPr>
              <a:t>Starsze niemowlę, które potrafi już gryźć, powinno mieć jak najwięcej ku temu okazji. </a:t>
            </a:r>
            <a:r>
              <a:rPr lang="pl" sz="1400" b="1" dirty="0">
                <a:solidFill>
                  <a:srgbClr val="FF0000"/>
                </a:solidFill>
              </a:rPr>
              <a:t>Dziecko ucząc się gryzienia i żucia, ćwiczy sobie mięśnie odpowiedzialne za artykulację.</a:t>
            </a:r>
            <a:endParaRPr sz="1400" b="1" dirty="0">
              <a:solidFill>
                <a:srgbClr val="FF0000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400" dirty="0">
                <a:solidFill>
                  <a:srgbClr val="666666"/>
                </a:solidFill>
              </a:rPr>
              <a:t>Gryzienie i żucie twardych pokarmów są jednym z wielu czynników zapewniających prawidłowy wzrost kości szczęki oraz żuchwy, siły wytwarzane podczas tej czynności działają na ich kości zapewniając w ten sposób właściwą równowagę mięśniową. U dziecka, które spożywa pokarmy o papkowatej konsystencji,  szczęka nie rozwija się prawidłowo z powodu braku prawidłowej stymulacji. W konsekwencji szczęka staje się krótka i wąska, a podniebienie twarde wysklepia się wysoko do jamy nosowej. Pojawiają się asymetrie twarzy, a wyrzynające się zęby mają zbyt mało miejsca.  Zbyt mała szczęka uniemożliwia prawidłowy wzrost żuchwy co związane jest bezpośrednio z wadami zgryzu. </a:t>
            </a:r>
            <a:r>
              <a:rPr lang="pl" sz="1400" u="sng" dirty="0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https://logomotywa.edu.pl/gryzienie-odgryzanie-i-zucie-niezbedna-triada/</a:t>
            </a:r>
            <a:endParaRPr sz="1400" dirty="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1200"/>
              </a:spcAft>
              <a:buNone/>
            </a:pPr>
            <a:endParaRPr sz="1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479" y="3283324"/>
            <a:ext cx="1743075" cy="1476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Wpływ środowiska.</a:t>
            </a:r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284806" y="968188"/>
            <a:ext cx="8520600" cy="33250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pl" sz="1600" dirty="0" smtClean="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pl" sz="1600" dirty="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pl" sz="1600" dirty="0" smtClean="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pl" sz="1600" dirty="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600" dirty="0" smtClean="0">
                <a:solidFill>
                  <a:schemeClr val="dk1"/>
                </a:solidFill>
              </a:rPr>
              <a:t>Rozwój </a:t>
            </a:r>
            <a:r>
              <a:rPr lang="pl" sz="1600" dirty="0">
                <a:solidFill>
                  <a:schemeClr val="dk1"/>
                </a:solidFill>
              </a:rPr>
              <a:t>mowy u dziecka związany jest także </a:t>
            </a:r>
            <a:r>
              <a:rPr lang="pl" sz="1600" b="1" dirty="0">
                <a:solidFill>
                  <a:srgbClr val="FF0000"/>
                </a:solidFill>
              </a:rPr>
              <a:t>z bezpośrednim jego doświadczaniem</a:t>
            </a:r>
            <a:r>
              <a:rPr lang="pl" sz="1600" dirty="0">
                <a:solidFill>
                  <a:srgbClr val="FF0000"/>
                </a:solidFill>
              </a:rPr>
              <a:t>, </a:t>
            </a:r>
            <a:r>
              <a:rPr lang="pl" sz="1600" dirty="0">
                <a:solidFill>
                  <a:schemeClr val="dk1"/>
                </a:solidFill>
              </a:rPr>
              <a:t>rozwija się intensywnie, gdy ćwiczymy go w trakcie naturalnej rozmowy z dorosłą osobą. </a:t>
            </a:r>
            <a:r>
              <a:rPr lang="pl" sz="1600" b="1" dirty="0">
                <a:solidFill>
                  <a:srgbClr val="FF0000"/>
                </a:solidFill>
              </a:rPr>
              <a:t>Bardzo ważny jest prawidłowy wzorzec mowy. </a:t>
            </a:r>
            <a:r>
              <a:rPr lang="pl" sz="1600" dirty="0">
                <a:solidFill>
                  <a:schemeClr val="dk1"/>
                </a:solidFill>
              </a:rPr>
              <a:t>Dziecko naśladuje </a:t>
            </a:r>
            <a:r>
              <a:rPr lang="pl" sz="1600" dirty="0" smtClean="0">
                <a:solidFill>
                  <a:schemeClr val="dk1"/>
                </a:solidFill>
              </a:rPr>
              <a:t>dorosłego - </a:t>
            </a:r>
            <a:r>
              <a:rPr lang="pl" sz="1600" dirty="0">
                <a:solidFill>
                  <a:schemeClr val="dk1"/>
                </a:solidFill>
              </a:rPr>
              <a:t>jeżeli dorosły będzie seplenił, lub niepotrzebnie zdrabniał wyrazy, dziecko będzie powtarzało nieprawidłowe wzorce mowy.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600" dirty="0">
                <a:solidFill>
                  <a:schemeClr val="dk1"/>
                </a:solidFill>
              </a:rPr>
              <a:t>Mowa rozwija się także w trakcie słuchania czytanych przez dorosłego bajek, wierszy, opowiadań, podczas nauki wierszyków, rymowanek, czy piosenek.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635" y="316287"/>
            <a:ext cx="2168618" cy="145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Choroby dziecka.</a:t>
            </a:r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dirty="0">
                <a:solidFill>
                  <a:schemeClr val="dk1"/>
                </a:solidFill>
              </a:rPr>
              <a:t>Rozwój mowy może mieć inny przebieg u dzieci, które często chorują na  infekcje gardła, uszu, górnych i dolnych dróg oddechowych, przerosty migdałków, trzeci migdał, częste anginy, lub deformacje w budowie narządów mowy - zębów, podniebienia, szczęk, zgryzu, warg, języka, węzidełka - wszystko to wpływa  na osłabienie słuchu i strun głosowych.</a:t>
            </a:r>
            <a:endParaRPr dirty="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812" y="2688383"/>
            <a:ext cx="2873188" cy="1916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Słuch a wady wymowy.</a:t>
            </a:r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body" idx="1"/>
          </p:nvPr>
        </p:nvSpPr>
        <p:spPr>
          <a:xfrm>
            <a:off x="311700" y="900952"/>
            <a:ext cx="8520600" cy="40744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600" b="1" dirty="0">
                <a:solidFill>
                  <a:srgbClr val="FF0000"/>
                </a:solidFill>
              </a:rPr>
              <a:t>Bardzo ważnym i podstawowym warunkiem, który decyduje o prawidłowym rozwoju mowy jest prawidłowy słuch. </a:t>
            </a:r>
            <a:r>
              <a:rPr lang="pl" sz="1600" dirty="0">
                <a:solidFill>
                  <a:schemeClr val="dk1"/>
                </a:solidFill>
              </a:rPr>
              <a:t>Ucho kształtuje się bardzo wcześnie, jest zmysłem najlepiej rozwiniętym w pierwszych trzech miesiącach po urodzeniu. Rodząc się, noworodek dysponuje już ok. 3-miesięcznym doświadczeniem akustycznym!  Po urodzeniu dziecko rozpoznaje głos matki, oraz bicie Jej serca. Na rozwój mowy wpływa ostrość słuchu, zdolność różnicowania dźwięków, ich analiza i synteza, czyli tak zwany słuch fonematyczny. Nieprawidłowe wymawianie dźwięków, brak dobrego wzorca znacznie wpływa na zaburzenia mowy. Około 30% rodziców ma zaburzenia mowy, które są widoczne u ich dzieci. </a:t>
            </a:r>
            <a:endParaRPr lang="pl" sz="1600" dirty="0" smtClean="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238" y="3260071"/>
            <a:ext cx="1865313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1481"/>
              <a:buFont typeface="Arial"/>
              <a:buNone/>
            </a:pPr>
            <a:r>
              <a:rPr lang="pl" sz="1800" b="1" dirty="0">
                <a:solidFill>
                  <a:srgbClr val="666666"/>
                </a:solidFill>
                <a:latin typeface="+mj-lt"/>
                <a:ea typeface="Roboto"/>
                <a:cs typeface="Roboto"/>
                <a:sym typeface="Roboto"/>
              </a:rPr>
              <a:t>Konsekwencje długotrwałego picia z butelki ze smoczkiem, lub z kubka niekapka:</a:t>
            </a:r>
            <a:endParaRPr sz="1800" b="1" dirty="0">
              <a:solidFill>
                <a:srgbClr val="666666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1481"/>
              <a:buFont typeface="Arial"/>
              <a:buNone/>
            </a:pPr>
            <a:r>
              <a:rPr lang="pl" sz="1800" b="1" dirty="0">
                <a:solidFill>
                  <a:srgbClr val="666666"/>
                </a:solidFill>
                <a:latin typeface="+mj-lt"/>
                <a:ea typeface="Roboto"/>
                <a:cs typeface="Roboto"/>
                <a:sym typeface="Roboto"/>
              </a:rPr>
              <a:t>Dziecko:</a:t>
            </a:r>
            <a:endParaRPr sz="1800" b="1" dirty="0">
              <a:solidFill>
                <a:srgbClr val="666666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57200" lvl="0" indent="-305752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Roboto"/>
              <a:buChar char="-"/>
            </a:pPr>
            <a:r>
              <a:rPr lang="pl" sz="1800" i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nie ćwiczy prawidłowego sposobu oddychania,</a:t>
            </a:r>
            <a:endParaRPr sz="1800" i="1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5752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Roboto"/>
              <a:buChar char="-"/>
            </a:pPr>
            <a:r>
              <a:rPr lang="pl" sz="1800" i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utrwala niemowlęcy typ połykania,</a:t>
            </a:r>
            <a:endParaRPr sz="1800" i="1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5752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Roboto"/>
              <a:buChar char="-"/>
            </a:pPr>
            <a:r>
              <a:rPr lang="pl" sz="1800" i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utrwala odruch ssania, który powinien zaniknąć w okresie poniemowlęcym,</a:t>
            </a:r>
            <a:endParaRPr sz="1800" i="1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5752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Roboto"/>
              <a:buChar char="-"/>
            </a:pPr>
            <a:r>
              <a:rPr lang="pl" sz="1800" i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długotrwałe używanie smoczka może prowadzić do wad zgryzu</a:t>
            </a:r>
            <a:r>
              <a:rPr lang="pl" sz="1800" i="1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br>
              <a:rPr lang="pl" sz="1800" i="1" dirty="0" smtClean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800" i="1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1481"/>
              <a:buFont typeface="Arial"/>
              <a:buNone/>
            </a:pPr>
            <a:endParaRPr sz="1800" i="1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 dirty="0"/>
          </a:p>
        </p:txBody>
      </p:sp>
      <p:sp>
        <p:nvSpPr>
          <p:cNvPr id="103" name="Google Shape;103;p21"/>
          <p:cNvSpPr txBox="1">
            <a:spLocks noGrp="1"/>
          </p:cNvSpPr>
          <p:nvPr>
            <p:ph type="body" idx="1"/>
          </p:nvPr>
        </p:nvSpPr>
        <p:spPr>
          <a:xfrm>
            <a:off x="311700" y="2259105"/>
            <a:ext cx="8520600" cy="23099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600" b="1" dirty="0">
                <a:solidFill>
                  <a:srgbClr val="FF0000"/>
                </a:solidFill>
                <a:latin typeface="+mj-lt"/>
                <a:ea typeface="Roboto"/>
                <a:cs typeface="Roboto"/>
                <a:sym typeface="Roboto"/>
              </a:rPr>
              <a:t>Picie z kubka otwartego można wprowadzić już po 6 miesiącu życia pod stałą kontrolą osoby dorosłej (dorosły trzyma kubek</a:t>
            </a:r>
            <a:r>
              <a:rPr lang="pl" sz="1600" b="1" dirty="0" smtClean="0">
                <a:solidFill>
                  <a:srgbClr val="FF0000"/>
                </a:solidFill>
                <a:latin typeface="+mj-lt"/>
                <a:ea typeface="Roboto"/>
                <a:cs typeface="Roboto"/>
                <a:sym typeface="Roboto"/>
              </a:rPr>
              <a:t>).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 dirty="0">
              <a:solidFill>
                <a:srgbClr val="FF0000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600" b="1" u="sng" dirty="0">
                <a:solidFill>
                  <a:srgbClr val="FF0000"/>
                </a:solidFill>
                <a:latin typeface="+mj-lt"/>
                <a:ea typeface="Roboto"/>
                <a:cs typeface="Roboto"/>
                <a:sym typeface="Roboto"/>
              </a:rPr>
              <a:t>Zalety picia z kubka otwartego:</a:t>
            </a:r>
            <a:endParaRPr sz="1600" b="1" u="sng" dirty="0">
              <a:solidFill>
                <a:srgbClr val="FF0000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600" b="1" dirty="0">
                <a:solidFill>
                  <a:srgbClr val="FF0000"/>
                </a:solidFill>
                <a:latin typeface="+mj-lt"/>
                <a:ea typeface="Roboto"/>
                <a:cs typeface="Roboto"/>
                <a:sym typeface="Roboto"/>
              </a:rPr>
              <a:t>Dziecko:</a:t>
            </a:r>
            <a:endParaRPr sz="1600" b="1" dirty="0">
              <a:solidFill>
                <a:srgbClr val="FF0000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57200" lvl="0" indent="-314325" algn="just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50"/>
              <a:buFont typeface="Roboto"/>
              <a:buChar char="-"/>
            </a:pPr>
            <a:r>
              <a:rPr lang="pl" sz="1600" b="1" dirty="0">
                <a:solidFill>
                  <a:srgbClr val="FF0000"/>
                </a:solidFill>
                <a:latin typeface="+mj-lt"/>
                <a:ea typeface="Roboto"/>
                <a:cs typeface="Roboto"/>
                <a:sym typeface="Roboto"/>
              </a:rPr>
              <a:t>pobierając płyn uczy się koordynować tę czynność z oddychaniem,</a:t>
            </a:r>
            <a:endParaRPr sz="1600" b="1" dirty="0">
              <a:solidFill>
                <a:srgbClr val="FF0000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457200" lvl="0" indent="-314325" algn="just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50"/>
              <a:buFont typeface="Roboto"/>
              <a:buChar char="-"/>
            </a:pPr>
            <a:r>
              <a:rPr lang="pl" sz="1600" b="1" dirty="0">
                <a:solidFill>
                  <a:srgbClr val="FF0000"/>
                </a:solidFill>
                <a:latin typeface="+mj-lt"/>
                <a:ea typeface="Roboto"/>
                <a:cs typeface="Roboto"/>
                <a:sym typeface="Roboto"/>
              </a:rPr>
              <a:t>uczy się dojrzałego sposobu połykania ( z językiem przy górnych zębach).</a:t>
            </a:r>
            <a:endParaRPr sz="1600" b="1" dirty="0">
              <a:solidFill>
                <a:srgbClr val="FF0000"/>
              </a:solidFill>
              <a:latin typeface="+mj-lt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>
              <a:latin typeface="+mj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979" y="2630581"/>
            <a:ext cx="1762125" cy="1470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968</Words>
  <Application>Microsoft Office PowerPoint</Application>
  <PresentationFormat>Pokaz na ekranie (16:9)</PresentationFormat>
  <Paragraphs>50</Paragraphs>
  <Slides>12</Slides>
  <Notes>11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5" baseType="lpstr">
      <vt:lpstr>Arial</vt:lpstr>
      <vt:lpstr>Roboto</vt:lpstr>
      <vt:lpstr>Simple Light</vt:lpstr>
      <vt:lpstr>Profilaktyka wad wymowy u dzieci   </vt:lpstr>
      <vt:lpstr>                                                   </vt:lpstr>
      <vt:lpstr>Prawidłowy rozwój mowy zależy od wielu czynników:  - od funkcjonowania ośrodkowego układu nerwowego, - budowy narządów mowy i słuchu,  oraz - środowiska, w którym dziecko się wychowuje.  </vt:lpstr>
      <vt:lpstr>Prezentacja programu PowerPoint</vt:lpstr>
      <vt:lpstr>Rozszerzanie diety.</vt:lpstr>
      <vt:lpstr>Wpływ środowiska.</vt:lpstr>
      <vt:lpstr>Choroby dziecka.</vt:lpstr>
      <vt:lpstr>Słuch a wady wymowy.</vt:lpstr>
      <vt:lpstr>Konsekwencje długotrwałego picia z butelki ze smoczkiem, lub z kubka niekapka: Dziecko: nie ćwiczy prawidłowego sposobu oddychania, utrwala niemowlęcy typ połykania, utrwala odruch ssania, który powinien zaniknąć w okresie poniemowlęcym, długotrwałe używanie smoczka może prowadzić do wad zgryzu.   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Profilaktyka wad wymowy u dzieci -</dc:title>
  <dc:creator>MagdaR</dc:creator>
  <cp:lastModifiedBy>MagdaR</cp:lastModifiedBy>
  <cp:revision>32</cp:revision>
  <dcterms:modified xsi:type="dcterms:W3CDTF">2024-06-17T09:29:47Z</dcterms:modified>
</cp:coreProperties>
</file>